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401800" cy="14401800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536">
          <p15:clr>
            <a:srgbClr val="A4A3A4"/>
          </p15:clr>
        </p15:guide>
        <p15:guide id="4" pos="4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B0FF"/>
    <a:srgbClr val="3986AD"/>
    <a:srgbClr val="D7497C"/>
    <a:srgbClr val="902C89"/>
    <a:srgbClr val="85312F"/>
    <a:srgbClr val="D18D05"/>
    <a:srgbClr val="F0A206"/>
    <a:srgbClr val="C07200"/>
    <a:srgbClr val="FF9900"/>
    <a:srgbClr val="2E7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3896" autoAdjust="0"/>
  </p:normalViewPr>
  <p:slideViewPr>
    <p:cSldViewPr snapToObjects="1">
      <p:cViewPr varScale="1">
        <p:scale>
          <a:sx n="52" d="100"/>
          <a:sy n="52" d="100"/>
        </p:scale>
        <p:origin x="2478" y="114"/>
      </p:cViewPr>
      <p:guideLst>
        <p:guide orient="horz" pos="2160"/>
        <p:guide pos="2880"/>
        <p:guide orient="horz" pos="4536"/>
        <p:guide pos="4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260FF-DCAA-4C02-BA59-2B36AA7EC241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2913" y="1222375"/>
            <a:ext cx="32988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03763"/>
            <a:ext cx="5378450" cy="3848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0F071-6070-4ECF-AE75-14A62AE78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34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0F071-6070-4ECF-AE75-14A62AE78A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68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146" y="4473896"/>
            <a:ext cx="12241530" cy="30870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277" y="8161023"/>
            <a:ext cx="10081261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6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7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41314" y="576750"/>
            <a:ext cx="3240407" cy="12288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97" y="576750"/>
            <a:ext cx="9481186" cy="12288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3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652" y="9254491"/>
            <a:ext cx="12241530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652" y="6104101"/>
            <a:ext cx="12241530" cy="315039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7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96" y="3360427"/>
            <a:ext cx="6360797" cy="95045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0920" y="3360427"/>
            <a:ext cx="6360797" cy="95045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8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0" y="3223740"/>
            <a:ext cx="6363296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90" y="4567238"/>
            <a:ext cx="6363296" cy="82977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5921" y="3223740"/>
            <a:ext cx="6365797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5921" y="4567238"/>
            <a:ext cx="6365797" cy="82977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23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5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8" y="573409"/>
            <a:ext cx="4738093" cy="24403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717" y="573409"/>
            <a:ext cx="8051007" cy="122915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98" y="3013711"/>
            <a:ext cx="4738093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1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855" y="10081261"/>
            <a:ext cx="8641080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2855" y="1286828"/>
            <a:ext cx="8641080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2855" y="11271418"/>
            <a:ext cx="8641080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D4D6-76C3-4C87-B47E-A4C32E487BF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4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96" y="576743"/>
            <a:ext cx="12961621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6" y="3360427"/>
            <a:ext cx="12961621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091" y="13348345"/>
            <a:ext cx="3360421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8D4D6-76C3-4C87-B47E-A4C32E487BF9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20626" y="13348345"/>
            <a:ext cx="4560570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21296" y="13348345"/>
            <a:ext cx="3360421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5617B-2623-4A4F-93E7-3323BE12F0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3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340930" y="1291639"/>
            <a:ext cx="12954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104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94793" y="9912720"/>
            <a:ext cx="11711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D18D05"/>
                </a:solidFill>
              </a:rPr>
              <a:t>MATH 27</a:t>
            </a:r>
            <a:r>
              <a:rPr lang="tr-TR" dirty="0">
                <a:solidFill>
                  <a:srgbClr val="D18D05"/>
                </a:solidFill>
              </a:rPr>
              <a:t>6</a:t>
            </a:r>
            <a:endParaRPr lang="en-US" dirty="0">
              <a:solidFill>
                <a:srgbClr val="D18D0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0639" y="2640567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201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27169" y="2649001"/>
            <a:ext cx="9717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20</a:t>
            </a:r>
            <a:r>
              <a:rPr lang="tr-TR" dirty="0"/>
              <a:t>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78033" y="2634284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20</a:t>
            </a:r>
            <a:r>
              <a:rPr lang="tr-TR" dirty="0"/>
              <a:t>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03221" y="2640567"/>
            <a:ext cx="9897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2</a:t>
            </a:r>
            <a:r>
              <a:rPr lang="tr-TR" dirty="0"/>
              <a:t>10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137840" y="5844521"/>
            <a:ext cx="11986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30</a:t>
            </a:r>
            <a:r>
              <a:rPr lang="tr-TR" dirty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622383" y="4098846"/>
            <a:ext cx="11683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399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87221" y="5829631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304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39815" y="7000185"/>
            <a:ext cx="10078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499</a:t>
            </a:r>
          </a:p>
        </p:txBody>
      </p:sp>
      <p:cxnSp>
        <p:nvCxnSpPr>
          <p:cNvPr id="51" name="Düz Ok Bağlayıcısı 50"/>
          <p:cNvCxnSpPr>
            <a:stCxn id="67" idx="2"/>
            <a:endCxn id="20" idx="0"/>
          </p:cNvCxnSpPr>
          <p:nvPr/>
        </p:nvCxnSpPr>
        <p:spPr>
          <a:xfrm>
            <a:off x="8873794" y="5263660"/>
            <a:ext cx="863366" cy="580861"/>
          </a:xfrm>
          <a:prstGeom prst="straightConnector1">
            <a:avLst/>
          </a:prstGeom>
          <a:ln w="19050"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Düz Ok Bağlayıcısı 117"/>
          <p:cNvCxnSpPr/>
          <p:nvPr/>
        </p:nvCxnSpPr>
        <p:spPr>
          <a:xfrm>
            <a:off x="7392927" y="1862607"/>
            <a:ext cx="493772" cy="77796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Düz Ok Bağlayıcısı 211"/>
          <p:cNvCxnSpPr/>
          <p:nvPr/>
        </p:nvCxnSpPr>
        <p:spPr>
          <a:xfrm flipH="1">
            <a:off x="8763818" y="3926182"/>
            <a:ext cx="533992" cy="96814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Düz Ok Bağlayıcısı 221"/>
          <p:cNvCxnSpPr/>
          <p:nvPr/>
        </p:nvCxnSpPr>
        <p:spPr>
          <a:xfrm>
            <a:off x="4184021" y="3425958"/>
            <a:ext cx="0" cy="6829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Düz Ok Bağlayıcısı 233"/>
          <p:cNvCxnSpPr/>
          <p:nvPr/>
        </p:nvCxnSpPr>
        <p:spPr>
          <a:xfrm flipH="1">
            <a:off x="3247680" y="1862605"/>
            <a:ext cx="2233965" cy="80336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Düz Ok Bağlayıcısı 238"/>
          <p:cNvCxnSpPr/>
          <p:nvPr/>
        </p:nvCxnSpPr>
        <p:spPr>
          <a:xfrm flipH="1">
            <a:off x="1340522" y="1660971"/>
            <a:ext cx="3450106" cy="96233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Düz Ok Bağlayıcısı 241"/>
          <p:cNvCxnSpPr/>
          <p:nvPr/>
        </p:nvCxnSpPr>
        <p:spPr>
          <a:xfrm flipH="1">
            <a:off x="5762024" y="1862605"/>
            <a:ext cx="153254" cy="75309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9310614" y="3719034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2</a:t>
            </a:r>
            <a:r>
              <a:rPr lang="tr-TR" dirty="0"/>
              <a:t>0</a:t>
            </a:r>
            <a:r>
              <a:rPr lang="en-US" dirty="0"/>
              <a:t>8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742909" y="10030703"/>
            <a:ext cx="89225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rgbClr val="47B0FF"/>
                </a:solidFill>
              </a:rPr>
              <a:t>AE</a:t>
            </a:r>
            <a:r>
              <a:rPr lang="en-US" dirty="0">
                <a:solidFill>
                  <a:srgbClr val="47B0FF"/>
                </a:solidFill>
              </a:rPr>
              <a:t> </a:t>
            </a:r>
            <a:r>
              <a:rPr lang="tr-TR" dirty="0">
                <a:solidFill>
                  <a:srgbClr val="47B0FF"/>
                </a:solidFill>
              </a:rPr>
              <a:t>307</a:t>
            </a:r>
            <a:endParaRPr lang="en-US" dirty="0">
              <a:solidFill>
                <a:srgbClr val="47B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41422" y="9986325"/>
            <a:ext cx="9621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D7497C"/>
                </a:solidFill>
              </a:rPr>
              <a:t>ENE</a:t>
            </a:r>
            <a:r>
              <a:rPr lang="en-US" dirty="0">
                <a:solidFill>
                  <a:srgbClr val="D7497C"/>
                </a:solidFill>
              </a:rPr>
              <a:t> </a:t>
            </a:r>
            <a:r>
              <a:rPr lang="tr-TR" dirty="0">
                <a:solidFill>
                  <a:srgbClr val="D7497C"/>
                </a:solidFill>
              </a:rPr>
              <a:t>30</a:t>
            </a:r>
            <a:r>
              <a:rPr lang="en-US" dirty="0">
                <a:solidFill>
                  <a:srgbClr val="D7497C"/>
                </a:solidFill>
              </a:rPr>
              <a:t>1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0551355" y="5755309"/>
            <a:ext cx="1049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AND</a:t>
            </a:r>
            <a:endParaRPr lang="tr-TR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9695891" y="6617090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40</a:t>
            </a:r>
            <a:r>
              <a:rPr lang="tr-TR" dirty="0"/>
              <a:t>1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9695892" y="7392178"/>
            <a:ext cx="9936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40</a:t>
            </a:r>
            <a:r>
              <a:rPr lang="tr-TR" dirty="0"/>
              <a:t>2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1022183" y="6612519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40</a:t>
            </a:r>
            <a:r>
              <a:rPr lang="tr-TR" dirty="0"/>
              <a:t>5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11022183" y="7384565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40</a:t>
            </a:r>
            <a:r>
              <a:rPr lang="tr-TR" dirty="0"/>
              <a:t>6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2940309" y="6994734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40</a:t>
            </a:r>
            <a:r>
              <a:rPr lang="tr-TR" dirty="0"/>
              <a:t>7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3890377" y="9205023"/>
            <a:ext cx="11856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D18D05"/>
                </a:solidFill>
              </a:rPr>
              <a:t>MATH </a:t>
            </a:r>
            <a:r>
              <a:rPr lang="tr-TR" dirty="0">
                <a:solidFill>
                  <a:srgbClr val="D18D05"/>
                </a:solidFill>
              </a:rPr>
              <a:t>15</a:t>
            </a:r>
            <a:r>
              <a:rPr lang="en-US" dirty="0">
                <a:solidFill>
                  <a:srgbClr val="D18D05"/>
                </a:solidFill>
              </a:rPr>
              <a:t>2</a:t>
            </a:r>
          </a:p>
        </p:txBody>
      </p:sp>
      <p:cxnSp>
        <p:nvCxnSpPr>
          <p:cNvPr id="123" name="Düz Ok Bağlayıcısı 180"/>
          <p:cNvCxnSpPr/>
          <p:nvPr/>
        </p:nvCxnSpPr>
        <p:spPr>
          <a:xfrm flipH="1">
            <a:off x="4456765" y="9613570"/>
            <a:ext cx="6353" cy="367267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3894793" y="8543537"/>
            <a:ext cx="11711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D18D05"/>
                </a:solidFill>
              </a:rPr>
              <a:t>MATH </a:t>
            </a:r>
            <a:r>
              <a:rPr lang="tr-TR" dirty="0">
                <a:solidFill>
                  <a:srgbClr val="D18D05"/>
                </a:solidFill>
              </a:rPr>
              <a:t>15</a:t>
            </a:r>
            <a:r>
              <a:rPr lang="en-US" dirty="0">
                <a:solidFill>
                  <a:srgbClr val="D18D05"/>
                </a:solidFill>
              </a:rPr>
              <a:t>1</a:t>
            </a:r>
          </a:p>
        </p:txBody>
      </p:sp>
      <p:cxnSp>
        <p:nvCxnSpPr>
          <p:cNvPr id="185" name="Düz Ok Bağlayıcısı 180"/>
          <p:cNvCxnSpPr/>
          <p:nvPr/>
        </p:nvCxnSpPr>
        <p:spPr>
          <a:xfrm>
            <a:off x="4456765" y="8971217"/>
            <a:ext cx="6353" cy="29106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719378" y="2434561"/>
            <a:ext cx="3211515" cy="765318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9" name="TextBox 58"/>
          <p:cNvSpPr txBox="1"/>
          <p:nvPr/>
        </p:nvSpPr>
        <p:spPr>
          <a:xfrm>
            <a:off x="2007902" y="26405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OR</a:t>
            </a:r>
            <a:endParaRPr lang="tr-TR" b="1" dirty="0"/>
          </a:p>
        </p:txBody>
      </p:sp>
      <p:sp>
        <p:nvSpPr>
          <p:cNvPr id="60" name="Rectangle 59"/>
          <p:cNvSpPr/>
          <p:nvPr/>
        </p:nvSpPr>
        <p:spPr>
          <a:xfrm>
            <a:off x="5036185" y="2434561"/>
            <a:ext cx="3410078" cy="773250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3" name="TextBox 62"/>
          <p:cNvSpPr txBox="1"/>
          <p:nvPr/>
        </p:nvSpPr>
        <p:spPr>
          <a:xfrm>
            <a:off x="6487664" y="2623175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OR</a:t>
            </a:r>
            <a:endParaRPr lang="tr-TR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4142162" y="2658899"/>
            <a:ext cx="69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AND</a:t>
            </a:r>
            <a:endParaRPr lang="tr-TR" b="1" dirty="0"/>
          </a:p>
        </p:txBody>
      </p:sp>
      <p:cxnSp>
        <p:nvCxnSpPr>
          <p:cNvPr id="140" name="Düz Ok Bağlayıcısı 208"/>
          <p:cNvCxnSpPr/>
          <p:nvPr/>
        </p:nvCxnSpPr>
        <p:spPr>
          <a:xfrm flipH="1">
            <a:off x="3247680" y="9426418"/>
            <a:ext cx="560316" cy="60960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9076604" y="5638304"/>
            <a:ext cx="3693021" cy="896200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2" name="TextBox 101"/>
          <p:cNvSpPr txBox="1"/>
          <p:nvPr/>
        </p:nvSpPr>
        <p:spPr>
          <a:xfrm>
            <a:off x="920639" y="8552687"/>
            <a:ext cx="1147487" cy="3671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rgbClr val="D18D05"/>
                </a:solidFill>
              </a:rPr>
              <a:t>MATH 275</a:t>
            </a:r>
            <a:endParaRPr lang="en-US" dirty="0">
              <a:solidFill>
                <a:srgbClr val="D18D05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25846" y="9285567"/>
            <a:ext cx="114748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rgbClr val="D18D05"/>
                </a:solidFill>
              </a:rPr>
              <a:t>MATH 380</a:t>
            </a:r>
            <a:endParaRPr lang="en-US" dirty="0">
              <a:solidFill>
                <a:srgbClr val="D18D05"/>
              </a:solidFill>
            </a:endParaRPr>
          </a:p>
        </p:txBody>
      </p:sp>
      <p:cxnSp>
        <p:nvCxnSpPr>
          <p:cNvPr id="105" name="Düz Ok Bağlayıcısı 94"/>
          <p:cNvCxnSpPr>
            <a:stCxn id="102" idx="2"/>
          </p:cNvCxnSpPr>
          <p:nvPr/>
        </p:nvCxnSpPr>
        <p:spPr>
          <a:xfrm>
            <a:off x="1494383" y="8919807"/>
            <a:ext cx="0" cy="36576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20639" y="442486"/>
            <a:ext cx="124424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Undergraduate Prerequisite Courses for CHE Students Subject to the Latest Curriculum (Applicable from </a:t>
            </a:r>
            <a:r>
              <a:rPr lang="en-US" b="1" dirty="0" smtClean="0"/>
              <a:t>202</a:t>
            </a:r>
            <a:r>
              <a:rPr lang="tr-TR" b="1" dirty="0" smtClean="0"/>
              <a:t>3</a:t>
            </a:r>
            <a:r>
              <a:rPr lang="en-US" b="1" dirty="0" smtClean="0"/>
              <a:t>-202</a:t>
            </a:r>
            <a:r>
              <a:rPr lang="tr-TR" b="1" dirty="0" smtClean="0"/>
              <a:t>4</a:t>
            </a:r>
            <a:r>
              <a:rPr lang="en-US" b="1" dirty="0" smtClean="0"/>
              <a:t> </a:t>
            </a:r>
            <a:r>
              <a:rPr lang="en-US" b="1" dirty="0"/>
              <a:t>Fall </a:t>
            </a:r>
            <a:r>
              <a:rPr lang="en-US" b="1" dirty="0" smtClean="0"/>
              <a:t>Semester</a:t>
            </a:r>
            <a:r>
              <a:rPr lang="tr-TR" b="1" dirty="0" smtClean="0"/>
              <a:t>)</a:t>
            </a:r>
            <a:endParaRPr lang="tr-TR" b="1" dirty="0"/>
          </a:p>
        </p:txBody>
      </p:sp>
      <p:cxnSp>
        <p:nvCxnSpPr>
          <p:cNvPr id="94" name="Düz Ok Bağlayıcısı 93"/>
          <p:cNvCxnSpPr/>
          <p:nvPr/>
        </p:nvCxnSpPr>
        <p:spPr>
          <a:xfrm>
            <a:off x="11117317" y="6037469"/>
            <a:ext cx="389133" cy="57962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Düz Ok Bağlayıcısı 95"/>
          <p:cNvCxnSpPr/>
          <p:nvPr/>
        </p:nvCxnSpPr>
        <p:spPr>
          <a:xfrm>
            <a:off x="4453321" y="6389760"/>
            <a:ext cx="823245" cy="62064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59"/>
          <p:cNvSpPr/>
          <p:nvPr/>
        </p:nvSpPr>
        <p:spPr>
          <a:xfrm>
            <a:off x="4790707" y="1074910"/>
            <a:ext cx="4186508" cy="787695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8" name="TextBox 5"/>
          <p:cNvSpPr txBox="1"/>
          <p:nvPr/>
        </p:nvSpPr>
        <p:spPr>
          <a:xfrm>
            <a:off x="5127030" y="1276204"/>
            <a:ext cx="10687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103</a:t>
            </a:r>
          </a:p>
        </p:txBody>
      </p:sp>
      <p:sp>
        <p:nvSpPr>
          <p:cNvPr id="87" name="TextBox 62"/>
          <p:cNvSpPr txBox="1"/>
          <p:nvPr/>
        </p:nvSpPr>
        <p:spPr>
          <a:xfrm>
            <a:off x="6541827" y="1339653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OR</a:t>
            </a:r>
            <a:endParaRPr lang="tr-TR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8389526" y="4894328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CHE 3</a:t>
            </a:r>
            <a:r>
              <a:rPr lang="tr-TR" dirty="0"/>
              <a:t>1</a:t>
            </a:r>
            <a:r>
              <a:rPr lang="en-US" dirty="0"/>
              <a:t>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0153777" y="4855739"/>
            <a:ext cx="10555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303</a:t>
            </a:r>
          </a:p>
        </p:txBody>
      </p:sp>
      <p:cxnSp>
        <p:nvCxnSpPr>
          <p:cNvPr id="91" name="Düz Ok Bağlayıcısı 211"/>
          <p:cNvCxnSpPr/>
          <p:nvPr/>
        </p:nvCxnSpPr>
        <p:spPr>
          <a:xfrm>
            <a:off x="10275744" y="3894708"/>
            <a:ext cx="55604" cy="94614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Düz Ok Bağlayıcısı 95"/>
          <p:cNvCxnSpPr>
            <a:stCxn id="86" idx="2"/>
            <a:endCxn id="23" idx="0"/>
          </p:cNvCxnSpPr>
          <p:nvPr/>
        </p:nvCxnSpPr>
        <p:spPr>
          <a:xfrm>
            <a:off x="10681553" y="5225071"/>
            <a:ext cx="1189936" cy="60456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9532385" y="2101781"/>
            <a:ext cx="9685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312</a:t>
            </a:r>
          </a:p>
        </p:txBody>
      </p:sp>
      <p:cxnSp>
        <p:nvCxnSpPr>
          <p:cNvPr id="104" name="Düz Ok Bağlayıcısı 211"/>
          <p:cNvCxnSpPr>
            <a:cxnSpLocks/>
          </p:cNvCxnSpPr>
          <p:nvPr/>
        </p:nvCxnSpPr>
        <p:spPr>
          <a:xfrm>
            <a:off x="9011881" y="1834279"/>
            <a:ext cx="556722" cy="35977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1758561" y="5815506"/>
            <a:ext cx="1210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302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532905" y="5638305"/>
            <a:ext cx="5904219" cy="74394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0" name="TextBox 109"/>
          <p:cNvSpPr txBox="1"/>
          <p:nvPr/>
        </p:nvSpPr>
        <p:spPr>
          <a:xfrm>
            <a:off x="2987929" y="5800042"/>
            <a:ext cx="70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AND</a:t>
            </a:r>
            <a:endParaRPr lang="tr-TR" b="1" dirty="0"/>
          </a:p>
        </p:txBody>
      </p:sp>
      <p:sp>
        <p:nvSpPr>
          <p:cNvPr id="111" name="Rectangle 110"/>
          <p:cNvSpPr/>
          <p:nvPr/>
        </p:nvSpPr>
        <p:spPr>
          <a:xfrm>
            <a:off x="3675008" y="5741336"/>
            <a:ext cx="3537482" cy="545923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2" name="TextBox 111"/>
          <p:cNvSpPr txBox="1"/>
          <p:nvPr/>
        </p:nvSpPr>
        <p:spPr>
          <a:xfrm>
            <a:off x="3754923" y="5818484"/>
            <a:ext cx="1210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303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5044870" y="5818484"/>
            <a:ext cx="70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OR</a:t>
            </a:r>
            <a:endParaRPr lang="tr-TR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5878683" y="5829631"/>
            <a:ext cx="1210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CHE 304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633644" y="2154759"/>
            <a:ext cx="7931703" cy="131311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17" name="Düz Ok Bağlayıcısı 50"/>
          <p:cNvCxnSpPr>
            <a:endCxn id="83" idx="0"/>
          </p:cNvCxnSpPr>
          <p:nvPr/>
        </p:nvCxnSpPr>
        <p:spPr>
          <a:xfrm flipH="1">
            <a:off x="3424577" y="6389760"/>
            <a:ext cx="798093" cy="60497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Düz Ok Bağlayıcısı 211"/>
          <p:cNvCxnSpPr>
            <a:cxnSpLocks/>
            <a:endCxn id="71" idx="0"/>
          </p:cNvCxnSpPr>
          <p:nvPr/>
        </p:nvCxnSpPr>
        <p:spPr>
          <a:xfrm>
            <a:off x="8735467" y="1869980"/>
            <a:ext cx="1059415" cy="184905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Düz Ok Bağlayıcısı 208"/>
          <p:cNvCxnSpPr>
            <a:stCxn id="67" idx="1"/>
            <a:endCxn id="108" idx="0"/>
          </p:cNvCxnSpPr>
          <p:nvPr/>
        </p:nvCxnSpPr>
        <p:spPr>
          <a:xfrm flipH="1">
            <a:off x="2363577" y="5078994"/>
            <a:ext cx="6025949" cy="736512"/>
          </a:xfrm>
          <a:prstGeom prst="straightConnector1">
            <a:avLst/>
          </a:prstGeom>
          <a:ln w="19050"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Düz Ok Bağlayıcısı 208"/>
          <p:cNvCxnSpPr/>
          <p:nvPr/>
        </p:nvCxnSpPr>
        <p:spPr>
          <a:xfrm flipH="1">
            <a:off x="4349414" y="3784363"/>
            <a:ext cx="4973692" cy="204526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Düz Ok Bağlayıcısı 208"/>
          <p:cNvCxnSpPr/>
          <p:nvPr/>
        </p:nvCxnSpPr>
        <p:spPr>
          <a:xfrm flipH="1">
            <a:off x="6503545" y="5178660"/>
            <a:ext cx="3632390" cy="63212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Düz Ok Bağlayıcısı 93"/>
          <p:cNvCxnSpPr>
            <a:endCxn id="76" idx="0"/>
          </p:cNvCxnSpPr>
          <p:nvPr/>
        </p:nvCxnSpPr>
        <p:spPr>
          <a:xfrm flipH="1">
            <a:off x="10180159" y="6356394"/>
            <a:ext cx="257214" cy="26069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Düz Ok Bağlayıcısı 93"/>
          <p:cNvCxnSpPr/>
          <p:nvPr/>
        </p:nvCxnSpPr>
        <p:spPr>
          <a:xfrm>
            <a:off x="10176089" y="6986422"/>
            <a:ext cx="0" cy="40038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Düz Ok Bağlayıcısı 93"/>
          <p:cNvCxnSpPr/>
          <p:nvPr/>
        </p:nvCxnSpPr>
        <p:spPr>
          <a:xfrm>
            <a:off x="11506450" y="6981851"/>
            <a:ext cx="0" cy="40038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/>
          <p:cNvSpPr txBox="1"/>
          <p:nvPr/>
        </p:nvSpPr>
        <p:spPr>
          <a:xfrm>
            <a:off x="7543432" y="8618048"/>
            <a:ext cx="10219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ENG 101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9264899" y="8638324"/>
            <a:ext cx="10021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ENG 102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8629052" y="8618048"/>
            <a:ext cx="70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AND</a:t>
            </a:r>
            <a:endParaRPr lang="tr-TR" b="1" dirty="0"/>
          </a:p>
        </p:txBody>
      </p:sp>
      <p:sp>
        <p:nvSpPr>
          <p:cNvPr id="187" name="Rectangle 186"/>
          <p:cNvSpPr/>
          <p:nvPr/>
        </p:nvSpPr>
        <p:spPr>
          <a:xfrm>
            <a:off x="7422788" y="8549099"/>
            <a:ext cx="2994373" cy="571500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8" name="Rectangle 187"/>
          <p:cNvSpPr/>
          <p:nvPr/>
        </p:nvSpPr>
        <p:spPr>
          <a:xfrm>
            <a:off x="7422788" y="9426418"/>
            <a:ext cx="3014585" cy="571500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9" name="Rectangle 188"/>
          <p:cNvSpPr/>
          <p:nvPr/>
        </p:nvSpPr>
        <p:spPr>
          <a:xfrm>
            <a:off x="7422788" y="10330802"/>
            <a:ext cx="3034795" cy="571500"/>
          </a:xfrm>
          <a:prstGeom prst="rect">
            <a:avLst/>
          </a:prstGeom>
          <a:noFill/>
          <a:ln>
            <a:solidFill>
              <a:srgbClr val="2E7F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90" name="Düz Ok Bağlayıcısı 180"/>
          <p:cNvCxnSpPr/>
          <p:nvPr/>
        </p:nvCxnSpPr>
        <p:spPr>
          <a:xfrm>
            <a:off x="8900340" y="9127974"/>
            <a:ext cx="6353" cy="29106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Düz Ok Bağlayıcısı 180"/>
          <p:cNvCxnSpPr/>
          <p:nvPr/>
        </p:nvCxnSpPr>
        <p:spPr>
          <a:xfrm>
            <a:off x="8896736" y="10022398"/>
            <a:ext cx="6353" cy="29106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7553551" y="9514692"/>
            <a:ext cx="10219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ENG 201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7558137" y="10434679"/>
            <a:ext cx="10219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ENG 301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9296734" y="9515778"/>
            <a:ext cx="10021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ENG 202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9329228" y="10454955"/>
            <a:ext cx="10021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ENG 302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8657219" y="10434187"/>
            <a:ext cx="70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AND</a:t>
            </a:r>
            <a:endParaRPr lang="tr-TR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8648516" y="9555305"/>
            <a:ext cx="70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AND</a:t>
            </a:r>
            <a:endParaRPr lang="tr-T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AC0A29-5AC6-4361-9E93-AB8E3A133B5C}"/>
              </a:ext>
            </a:extLst>
          </p:cNvPr>
          <p:cNvSpPr txBox="1"/>
          <p:nvPr/>
        </p:nvSpPr>
        <p:spPr>
          <a:xfrm flipH="1">
            <a:off x="10717212" y="8535520"/>
            <a:ext cx="2965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ENG 101 is not prerequisite  for ENG 102.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B99E8D-169C-49ED-977E-C3516B295899}"/>
              </a:ext>
            </a:extLst>
          </p:cNvPr>
          <p:cNvSpPr txBox="1"/>
          <p:nvPr/>
        </p:nvSpPr>
        <p:spPr>
          <a:xfrm flipH="1">
            <a:off x="10698560" y="9389689"/>
            <a:ext cx="2965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ENG 201 is not prerequisite  for ENG 202.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BE7E3B-80F2-42D7-BAA6-1C8121BAC1DE}"/>
              </a:ext>
            </a:extLst>
          </p:cNvPr>
          <p:cNvSpPr txBox="1"/>
          <p:nvPr/>
        </p:nvSpPr>
        <p:spPr>
          <a:xfrm flipH="1">
            <a:off x="10717212" y="10243858"/>
            <a:ext cx="2965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ENG 301 is not prerequisite  for ENG 302.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9F6EAAAE-5A54-41CC-A351-E128DD3899BA}"/>
              </a:ext>
            </a:extLst>
          </p:cNvPr>
          <p:cNvSpPr txBox="1"/>
          <p:nvPr/>
        </p:nvSpPr>
        <p:spPr>
          <a:xfrm>
            <a:off x="5548878" y="9244238"/>
            <a:ext cx="9621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solidFill>
                  <a:srgbClr val="D7497C"/>
                </a:solidFill>
              </a:rPr>
              <a:t>ENE</a:t>
            </a:r>
            <a:r>
              <a:rPr lang="en-US" dirty="0">
                <a:solidFill>
                  <a:srgbClr val="D7497C"/>
                </a:solidFill>
              </a:rPr>
              <a:t> 203</a:t>
            </a:r>
          </a:p>
        </p:txBody>
      </p:sp>
      <p:cxnSp>
        <p:nvCxnSpPr>
          <p:cNvPr id="114" name="Düz Ok Bağlayıcısı 208">
            <a:extLst>
              <a:ext uri="{FF2B5EF4-FFF2-40B4-BE49-F238E27FC236}">
                <a16:creationId xmlns:a16="http://schemas.microsoft.com/office/drawing/2014/main" id="{CCB375C0-A26F-4B36-B22A-1936E2201192}"/>
              </a:ext>
            </a:extLst>
          </p:cNvPr>
          <p:cNvCxnSpPr>
            <a:cxnSpLocks/>
            <a:stCxn id="182" idx="3"/>
          </p:cNvCxnSpPr>
          <p:nvPr/>
        </p:nvCxnSpPr>
        <p:spPr>
          <a:xfrm>
            <a:off x="5065938" y="8728203"/>
            <a:ext cx="638111" cy="54356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Düz Ok Bağlayıcısı 93">
            <a:extLst>
              <a:ext uri="{FF2B5EF4-FFF2-40B4-BE49-F238E27FC236}">
                <a16:creationId xmlns:a16="http://schemas.microsoft.com/office/drawing/2014/main" id="{B3D19383-85B3-498C-89DB-AD485049315F}"/>
              </a:ext>
            </a:extLst>
          </p:cNvPr>
          <p:cNvCxnSpPr/>
          <p:nvPr/>
        </p:nvCxnSpPr>
        <p:spPr>
          <a:xfrm>
            <a:off x="5997597" y="9622015"/>
            <a:ext cx="0" cy="40038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3BF9B10C-18CB-4BAE-9E75-6771CD6F7E01}"/>
              </a:ext>
            </a:extLst>
          </p:cNvPr>
          <p:cNvSpPr txBox="1"/>
          <p:nvPr/>
        </p:nvSpPr>
        <p:spPr>
          <a:xfrm flipH="1">
            <a:off x="803966" y="11887200"/>
            <a:ext cx="11464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u="none" strike="noStrike" dirty="0">
                <a:effectLst/>
              </a:rPr>
              <a:t>* For the remaining courses in the curriculum, there is not a </a:t>
            </a:r>
            <a:r>
              <a:rPr lang="en-US" dirty="0"/>
              <a:t>prerequisite course.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30676" y="4203125"/>
            <a:ext cx="1157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MATH 276</a:t>
            </a:r>
            <a:endParaRPr lang="en-US" dirty="0"/>
          </a:p>
        </p:txBody>
      </p:sp>
      <p:cxnSp>
        <p:nvCxnSpPr>
          <p:cNvPr id="106" name="Düz Ok Bağlayıcısı 105"/>
          <p:cNvCxnSpPr/>
          <p:nvPr/>
        </p:nvCxnSpPr>
        <p:spPr>
          <a:xfrm flipH="1">
            <a:off x="10774951" y="4468178"/>
            <a:ext cx="247232" cy="36589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Metin kutusu 14"/>
          <p:cNvSpPr txBox="1"/>
          <p:nvPr/>
        </p:nvSpPr>
        <p:spPr>
          <a:xfrm>
            <a:off x="10347461" y="6094849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OR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652368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167</Words>
  <Application>Microsoft Office PowerPoint</Application>
  <PresentationFormat>Özel</PresentationFormat>
  <Paragraphs>54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Hakan</dc:creator>
  <cp:lastModifiedBy>Admin</cp:lastModifiedBy>
  <cp:revision>102</cp:revision>
  <cp:lastPrinted>2017-02-14T08:52:11Z</cp:lastPrinted>
  <dcterms:created xsi:type="dcterms:W3CDTF">2014-04-25T13:06:51Z</dcterms:created>
  <dcterms:modified xsi:type="dcterms:W3CDTF">2024-09-19T08:08:07Z</dcterms:modified>
</cp:coreProperties>
</file>